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47" r:id="rId2"/>
    <p:sldId id="257" r:id="rId3"/>
    <p:sldId id="548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49" r:id="rId14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90"/>
    <a:srgbClr val="60C2A3"/>
    <a:srgbClr val="24B789"/>
    <a:srgbClr val="3C3D51"/>
    <a:srgbClr val="E59955"/>
    <a:srgbClr val="E9C45B"/>
    <a:srgbClr val="E6E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"/>
    <p:restoredTop sz="96327"/>
  </p:normalViewPr>
  <p:slideViewPr>
    <p:cSldViewPr snapToGrid="0">
      <p:cViewPr>
        <p:scale>
          <a:sx n="92" d="100"/>
          <a:sy n="92" d="100"/>
        </p:scale>
        <p:origin x="107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444F-68C1-28C5-037F-A4422FFC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4BDDC-976C-8614-E6EA-FE2E5ABB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2CE1-96D5-29EA-9852-194724A2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E985-9827-40B8-F352-C5AF3EB1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94FA-E665-C087-5A12-AFB6FF8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579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0561-02A8-E44A-C157-96600EF5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09135-B057-9625-203A-189C9F089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9B3B-ACE6-AEC9-9DAC-4D1F36AF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9041-0C40-E3B7-1691-9467EFA4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B3EB-E1EA-BC99-0E8B-F799511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6900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31713-7CAA-9C4A-AE5B-E561668D2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1A26D-ACCC-1ECA-9296-E0763809A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9AA2-86ED-E1D7-A7C7-4F363992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124F-BD56-A719-055E-790C642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B53B-14BB-EEFD-26E1-2DE5B7E4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200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5B90-D00F-0977-2C2C-268AC04E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7C76-8B32-87F9-7E07-B61FCD02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BBC9-D804-3B72-FB72-278EDE07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A5741-7174-67CA-4FDB-1440CDF6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A3A5-656E-EB29-0C4D-37644C50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215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1C8B-BFDE-FE72-B87F-CADE6177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4EF78-C63F-DF8B-6AA9-99FA91E0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7B99-0921-D380-703A-75E531D8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24D6-0A3A-262D-7D20-9306A3AA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FF14-8047-EDD0-CA2B-1C27F3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2033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7F98-13F2-E034-A7B9-ED27A320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4D114-6B35-4C23-F35E-A013C2E7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3AC38-D9D6-A474-5A29-31C942C6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88669-62FB-D97C-A224-287155AE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0F366-358E-E3B1-0746-C52718DE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62E4-2081-91F9-D0FE-08BF6CAD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697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9EF-8CBB-48FC-E6E1-BFD80170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405F-1FD5-38BA-4A10-A29EA29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812DC-7810-0C76-C056-38C3C112D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EEFE4-7F95-4D24-D136-899C819D3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DB1B6-F48A-6F05-738D-09F7506C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A11BF-487F-6F5A-ED59-8C86079F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681DD-41FB-02B5-B22B-F0F655B8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4679B-2743-55EA-8390-DA0F5D54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237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22C0-8355-872F-5956-FDEDE479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0A3C4-A803-3633-3258-50986730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90C36-E7D6-89D1-EDAC-F5003712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21F4C-734E-4308-DB5E-C81FC81A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1272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225E1-AFA0-FB54-32F5-DFAA6E6B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C7380-77E5-F927-D27D-DF1DB7D6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2C89-3CAF-0E13-0A26-5A7B7FC4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591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186A-5C09-9D4C-80A9-65E6874D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BD1F-1366-E485-2929-EF31E4E6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659FE-CCDA-45C4-6E42-31E937F3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986FB-1992-EC8D-164F-2285485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A9F3D-A194-1046-AD8E-A658BECD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D3126-06D0-5F75-1C6B-09E4F757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5339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AB90-B343-BA84-30CB-1C1AE8A0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1342E-8113-0224-8444-0A6F45CF8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705E0-85C4-3C8B-3CAB-C51240C60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E8F1C-88E1-9218-82EA-5DD066F3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38FA-0387-6977-73EE-12CBA9BB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F3A31-62EB-D88C-F280-5892C0F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452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397F8-AFC0-EB54-9460-ED09F982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E0D3-0C86-58B9-E1D4-E520F445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9853-395D-5260-AAC3-ADD21439A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32D4-2173-E544-AE9F-4781D7D9D909}" type="datetimeFigureOut">
              <a:rPr lang="en-SA" smtClean="0"/>
              <a:t>18/03/2024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B578-9FDE-9130-0469-F1C0B4D0F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EDF9-652D-1FC7-7525-6523F1D2C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242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45BBF-3866-4F4B-3AB0-1D327187D17E}"/>
              </a:ext>
            </a:extLst>
          </p:cNvPr>
          <p:cNvGrpSpPr/>
          <p:nvPr/>
        </p:nvGrpSpPr>
        <p:grpSpPr>
          <a:xfrm>
            <a:off x="6214397" y="1188037"/>
            <a:ext cx="4958413" cy="1718383"/>
            <a:chOff x="4332161" y="2569808"/>
            <a:chExt cx="4958413" cy="17183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BA461C-D7E6-191A-11B0-FE93E971C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569808"/>
              <a:ext cx="0" cy="17183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294746-10AE-4A0B-1C9C-46CA9982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338" y="3194340"/>
              <a:ext cx="2854236" cy="866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E6F2BF-64A4-9699-EB79-4B20FCF98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161" y="2623531"/>
              <a:ext cx="1423502" cy="161093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5007D9-7206-581D-3024-E2BB2C6C9679}"/>
              </a:ext>
            </a:extLst>
          </p:cNvPr>
          <p:cNvSpPr txBox="1"/>
          <p:nvPr/>
        </p:nvSpPr>
        <p:spPr>
          <a:xfrm>
            <a:off x="6085314" y="3547605"/>
            <a:ext cx="5087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ورشة عمل التسويق</a:t>
            </a:r>
          </a:p>
          <a:p>
            <a:pPr algn="r" rtl="1"/>
            <a:r>
              <a:rPr lang="ar-SA" sz="2800" dirty="0">
                <a:solidFill>
                  <a:srgbClr val="60C2A3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خطة التسويق</a:t>
            </a:r>
            <a:endParaRPr lang="en-SA" sz="2800" dirty="0">
              <a:solidFill>
                <a:srgbClr val="60C2A3"/>
              </a:solidFill>
              <a:latin typeface="FS Albert Arabic" panose="020B0503040502020804" pitchFamily="34" charset="-78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23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046C21-0E06-3609-CF1E-DA93A7C5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91354"/>
              </p:ext>
            </p:extLst>
          </p:nvPr>
        </p:nvGraphicFramePr>
        <p:xfrm>
          <a:off x="646772" y="1204332"/>
          <a:ext cx="10220418" cy="41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602">
                  <a:extLst>
                    <a:ext uri="{9D8B030D-6E8A-4147-A177-3AD203B41FA5}">
                      <a16:colId xmlns:a16="http://schemas.microsoft.com/office/drawing/2014/main" val="826195604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4286880306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3291727912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2251381266"/>
                    </a:ext>
                  </a:extLst>
                </a:gridCol>
                <a:gridCol w="1031511">
                  <a:extLst>
                    <a:ext uri="{9D8B030D-6E8A-4147-A177-3AD203B41FA5}">
                      <a16:colId xmlns:a16="http://schemas.microsoft.com/office/drawing/2014/main" val="144936681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6440350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4215626239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602029372"/>
                    </a:ext>
                  </a:extLst>
                </a:gridCol>
                <a:gridCol w="1432245">
                  <a:extLst>
                    <a:ext uri="{9D8B030D-6E8A-4147-A177-3AD203B41FA5}">
                      <a16:colId xmlns:a16="http://schemas.microsoft.com/office/drawing/2014/main" val="3119229044"/>
                    </a:ext>
                  </a:extLst>
                </a:gridCol>
              </a:tblGrid>
              <a:tr h="5219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مارس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فبراير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يناير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ديسمبر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نوفمبر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أكتوبر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سبتمبر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أغسطس</a:t>
                      </a:r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خطة التسويق والمبيعات</a:t>
                      </a:r>
                      <a:endParaRPr lang="en-SA" sz="1400" b="1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3974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إقامة المسابقة وتقديم الجوائز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9602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عمل تقارير تسويقية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929204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عمل زيارات ميدانية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51794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مقابلات تلفزيونية والإذاعية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54830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مقالات رأي في الصحف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81483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نشر الأخبار في الوكالات الإخبارية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109743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إنتاج </a:t>
                      </a:r>
                      <a:r>
                        <a:rPr lang="ar-SA" sz="1200" b="1" dirty="0" err="1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بودكاست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45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9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046C21-0E06-3609-CF1E-DA93A7C5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81482"/>
              </p:ext>
            </p:extLst>
          </p:nvPr>
        </p:nvGraphicFramePr>
        <p:xfrm>
          <a:off x="646772" y="1204332"/>
          <a:ext cx="10220418" cy="313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602">
                  <a:extLst>
                    <a:ext uri="{9D8B030D-6E8A-4147-A177-3AD203B41FA5}">
                      <a16:colId xmlns:a16="http://schemas.microsoft.com/office/drawing/2014/main" val="826195604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4286880306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3291727912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2251381266"/>
                    </a:ext>
                  </a:extLst>
                </a:gridCol>
                <a:gridCol w="1031511">
                  <a:extLst>
                    <a:ext uri="{9D8B030D-6E8A-4147-A177-3AD203B41FA5}">
                      <a16:colId xmlns:a16="http://schemas.microsoft.com/office/drawing/2014/main" val="144936681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6440350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4215626239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602029372"/>
                    </a:ext>
                  </a:extLst>
                </a:gridCol>
                <a:gridCol w="1432245">
                  <a:extLst>
                    <a:ext uri="{9D8B030D-6E8A-4147-A177-3AD203B41FA5}">
                      <a16:colId xmlns:a16="http://schemas.microsoft.com/office/drawing/2014/main" val="3119229044"/>
                    </a:ext>
                  </a:extLst>
                </a:gridCol>
              </a:tblGrid>
              <a:tr h="5219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مارس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فبراير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يناير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ديسمبر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نوفمبر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أكتوبر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سبتمبر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أغسطس</a:t>
                      </a:r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خطة التسويق والمبيعات</a:t>
                      </a:r>
                      <a:endParaRPr lang="en-SA" sz="1400" b="1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3974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المشاركة في </a:t>
                      </a:r>
                      <a:r>
                        <a:rPr lang="ar-SA" sz="1200" b="1" dirty="0" err="1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بودكاست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9602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الإعلان في التلفزيون والراديو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929204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إقامة مجتمعات وتنسيق لقاءاتها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51794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النشر في وسائل التواصل الاجتماعي 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54830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التسويق عبر البريد الالكتروني 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81483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66FF1C-9DA6-4DA2-2BCB-2755F5941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82529"/>
              </p:ext>
            </p:extLst>
          </p:nvPr>
        </p:nvGraphicFramePr>
        <p:xfrm>
          <a:off x="646772" y="4335217"/>
          <a:ext cx="10220417" cy="129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77">
                  <a:extLst>
                    <a:ext uri="{9D8B030D-6E8A-4147-A177-3AD203B41FA5}">
                      <a16:colId xmlns:a16="http://schemas.microsoft.com/office/drawing/2014/main" val="2753551075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172263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1480087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9250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موارد مفيدة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19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403E73-DCAB-24A3-A361-6088698D11BE}"/>
              </a:ext>
            </a:extLst>
          </p:cNvPr>
          <p:cNvSpPr txBox="1"/>
          <p:nvPr/>
        </p:nvSpPr>
        <p:spPr>
          <a:xfrm>
            <a:off x="1967345" y="4719858"/>
            <a:ext cx="7410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استخدم هذا القسم لتسليط الضوء على أي مستندات إضافية قد يجدها الأشخاص مفيدة</a:t>
            </a:r>
            <a:endParaRPr lang="en-SA" sz="1600" dirty="0">
              <a:solidFill>
                <a:srgbClr val="445090"/>
              </a:solidFill>
              <a:latin typeface="FS Albert Arabic" panose="020B0503040502020804" pitchFamily="34" charset="-78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04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66FF1C-9DA6-4DA2-2BCB-2755F5941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49425"/>
              </p:ext>
            </p:extLst>
          </p:nvPr>
        </p:nvGraphicFramePr>
        <p:xfrm>
          <a:off x="646772" y="2644962"/>
          <a:ext cx="10220417" cy="183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77">
                  <a:extLst>
                    <a:ext uri="{9D8B030D-6E8A-4147-A177-3AD203B41FA5}">
                      <a16:colId xmlns:a16="http://schemas.microsoft.com/office/drawing/2014/main" val="2753551075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172263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1480087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83005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النجاح </a:t>
                      </a:r>
                    </a:p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سنقيم النجاح كالتالي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19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B3A10B-F925-C4A1-BC47-D134147111F4}"/>
              </a:ext>
            </a:extLst>
          </p:cNvPr>
          <p:cNvSpPr txBox="1"/>
          <p:nvPr/>
        </p:nvSpPr>
        <p:spPr>
          <a:xfrm>
            <a:off x="791737" y="2898269"/>
            <a:ext cx="8586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en-SA" sz="18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• KPI # 1</a:t>
            </a:r>
          </a:p>
          <a:p>
            <a:pPr algn="r" rtl="1">
              <a:lnSpc>
                <a:spcPct val="115000"/>
              </a:lnSpc>
            </a:pPr>
            <a:r>
              <a:rPr lang="en-SA" sz="18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 • KPI # 2</a:t>
            </a:r>
          </a:p>
          <a:p>
            <a:pPr algn="r" rtl="1">
              <a:lnSpc>
                <a:spcPct val="115000"/>
              </a:lnSpc>
            </a:pPr>
            <a:r>
              <a:rPr lang="en-SA" sz="18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 • KPI # 3</a:t>
            </a:r>
          </a:p>
          <a:p>
            <a:pPr algn="r" rtl="1"/>
            <a:r>
              <a:rPr lang="en-SA" sz="18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 • KPI # 4</a:t>
            </a:r>
            <a:endParaRPr lang="en-SA" sz="1600" dirty="0">
              <a:solidFill>
                <a:srgbClr val="445090"/>
              </a:solidFill>
              <a:effectLst/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100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3BDDA-43C1-CA5E-163D-4B712545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6F64-72C2-6B5A-5BC9-4787A87D842D}"/>
              </a:ext>
            </a:extLst>
          </p:cNvPr>
          <p:cNvGrpSpPr/>
          <p:nvPr/>
        </p:nvGrpSpPr>
        <p:grpSpPr>
          <a:xfrm>
            <a:off x="6379288" y="2147407"/>
            <a:ext cx="4958413" cy="1718383"/>
            <a:chOff x="4332161" y="2569808"/>
            <a:chExt cx="4958413" cy="17183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59C0B-D0E5-22E2-2D18-9876E7B3C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569808"/>
              <a:ext cx="0" cy="17183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C5318C-418E-F62F-5E15-4A5C71F58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338" y="3194340"/>
              <a:ext cx="2854236" cy="866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3F2B1D-4BA8-90D8-8605-A6529E1CC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161" y="2623531"/>
              <a:ext cx="1423502" cy="1610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34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529DDA-E81D-5A58-850B-A84C2E64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BE46E-4A38-1E2F-5697-67E9B0FF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58" y="1162258"/>
            <a:ext cx="4533484" cy="45334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0DCEA6-7A3F-21F2-50E9-399AC71D5F07}"/>
              </a:ext>
            </a:extLst>
          </p:cNvPr>
          <p:cNvSpPr txBox="1"/>
          <p:nvPr/>
        </p:nvSpPr>
        <p:spPr>
          <a:xfrm>
            <a:off x="3552252" y="2999004"/>
            <a:ext cx="508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خطة التسويق </a:t>
            </a:r>
          </a:p>
        </p:txBody>
      </p:sp>
    </p:spTree>
    <p:extLst>
      <p:ext uri="{BB962C8B-B14F-4D97-AF65-F5344CB8AC3E}">
        <p14:creationId xmlns:p14="http://schemas.microsoft.com/office/powerpoint/2010/main" val="33747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B230043-0A76-4CCD-3298-9A29665C757E}"/>
              </a:ext>
            </a:extLst>
          </p:cNvPr>
          <p:cNvSpPr txBox="1"/>
          <p:nvPr/>
        </p:nvSpPr>
        <p:spPr>
          <a:xfrm>
            <a:off x="2117036" y="1908593"/>
            <a:ext cx="860959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rtl="1">
              <a:lnSpc>
                <a:spcPct val="150000"/>
              </a:lnSpc>
              <a:defRPr sz="2000">
                <a:solidFill>
                  <a:srgbClr val="FF9619"/>
                </a:solidFill>
                <a:latin typeface="Effra Regular"/>
                <a:ea typeface="Effra Regular"/>
                <a:cs typeface="Effra Regular"/>
                <a:sym typeface="Effra Regular"/>
              </a:defRPr>
            </a:pPr>
            <a:r>
              <a:rPr lang="en-US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4.2</a:t>
            </a:r>
            <a:r>
              <a:rPr lang="ar-SA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 خطة التسويق</a:t>
            </a:r>
            <a:endParaRPr sz="2800" b="1" dirty="0">
              <a:solidFill>
                <a:srgbClr val="24B789"/>
              </a:solidFill>
              <a:latin typeface="FS Albert Arabic" panose="020B0303040502020804" pitchFamily="34" charset="-78"/>
              <a:cs typeface="FS Albert Arabic" panose="020B03030405020208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DD8D70-D411-1CD0-0CE7-2C29EDA2501F}"/>
              </a:ext>
            </a:extLst>
          </p:cNvPr>
          <p:cNvSpPr txBox="1">
            <a:spLocks/>
          </p:cNvSpPr>
          <p:nvPr/>
        </p:nvSpPr>
        <p:spPr>
          <a:xfrm>
            <a:off x="7064586" y="3958809"/>
            <a:ext cx="4544181" cy="9233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 rtl="1">
              <a:lnSpc>
                <a:spcPct val="150000"/>
              </a:lnSpc>
              <a:defRPr sz="3600">
                <a:solidFill>
                  <a:srgbClr val="FFFFFF"/>
                </a:solidFill>
                <a:latin typeface="Effra Arbc Bold"/>
                <a:ea typeface="Effra Arbc Bold"/>
                <a:cs typeface="Effra Arbc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457200" rtl="0" eaLnBrk="1" latinLnBrk="0" hangingPunct="1">
              <a:lnSpc>
                <a:spcPct val="150000"/>
              </a:lnSpc>
            </a:pPr>
            <a:endParaRPr lang="en-US" dirty="0">
              <a:solidFill>
                <a:srgbClr val="0D2837"/>
              </a:solidFill>
              <a:latin typeface="FS Albert Arabic Light" panose="020B0303040502020804" pitchFamily="34" charset="-78"/>
              <a:cs typeface="FS Albert Arabic Light" panose="020B03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61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93928"/>
              </p:ext>
            </p:extLst>
          </p:nvPr>
        </p:nvGraphicFramePr>
        <p:xfrm>
          <a:off x="646772" y="1204332"/>
          <a:ext cx="10220417" cy="453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77">
                  <a:extLst>
                    <a:ext uri="{9D8B030D-6E8A-4147-A177-3AD203B41FA5}">
                      <a16:colId xmlns:a16="http://schemas.microsoft.com/office/drawing/2014/main" val="2753551075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172263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1480087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92502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4</a:t>
                      </a:r>
                      <a:endParaRPr lang="ar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وصف موجز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3</a:t>
                      </a:r>
                      <a:endParaRPr lang="ar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وصف موجز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2</a:t>
                      </a:r>
                      <a:endParaRPr lang="ar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وصف موجز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1</a:t>
                      </a:r>
                      <a:endParaRPr lang="ar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وصف موجز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من؟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834"/>
                  </a:ext>
                </a:extLst>
              </a:tr>
              <a:tr h="670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2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  <a:tr h="15388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2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4950"/>
                  </a:ext>
                </a:extLst>
              </a:tr>
              <a:tr h="10299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n-SA" sz="12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sz="1600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803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9CF7A3-3B2C-FA72-0C9C-ED7CEE28A07A}"/>
              </a:ext>
            </a:extLst>
          </p:cNvPr>
          <p:cNvSpPr txBox="1"/>
          <p:nvPr/>
        </p:nvSpPr>
        <p:spPr>
          <a:xfrm>
            <a:off x="6096000" y="2592726"/>
            <a:ext cx="328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en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[أدخل اسم المنتج أو خاصية المنتج هنا] </a:t>
            </a:r>
          </a:p>
          <a:p>
            <a:pPr marL="0" algn="r" defTabSz="914400" rtl="0" eaLnBrk="1" latinLnBrk="0" hangingPunct="1"/>
            <a:r>
              <a:rPr lang="ar-SA" sz="1200" dirty="0">
                <a:solidFill>
                  <a:srgbClr val="445090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قم بتضمين وصف موجز</a:t>
            </a:r>
            <a:endParaRPr lang="en-SA" sz="1200" dirty="0">
              <a:solidFill>
                <a:srgbClr val="445090"/>
              </a:solidFill>
              <a:latin typeface="FS Albert Arabic" panose="020B0503040502020804" pitchFamily="34" charset="-78"/>
              <a:cs typeface="FS Albert Arabic" panose="020B05030405020208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4E4F1-D18B-7AA6-1DF8-84AEC34B0AA9}"/>
              </a:ext>
            </a:extLst>
          </p:cNvPr>
          <p:cNvSpPr txBox="1"/>
          <p:nvPr/>
        </p:nvSpPr>
        <p:spPr>
          <a:xfrm>
            <a:off x="791737" y="3278358"/>
            <a:ext cx="8586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rgbClr val="60C2A3"/>
              </a:buClr>
              <a:buFont typeface="Wingdings" pitchFamily="2" charset="2"/>
              <a:buChar char="v"/>
            </a:pPr>
            <a:r>
              <a:rPr lang="en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الميزة الرئيسية # 1 / فائدتها </a:t>
            </a:r>
          </a:p>
          <a:p>
            <a:pPr marL="285750" indent="-285750" algn="r" rtl="1">
              <a:buClr>
                <a:srgbClr val="60C2A3"/>
              </a:buClr>
              <a:buFont typeface="Wingdings" pitchFamily="2" charset="2"/>
              <a:buChar char="v"/>
            </a:pPr>
            <a:endParaRPr lang="en-SA" sz="1600" dirty="0">
              <a:solidFill>
                <a:srgbClr val="445090"/>
              </a:solidFill>
              <a:effectLst/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  <a:p>
            <a:pPr marL="285750" indent="-285750" algn="r" rtl="1">
              <a:buClr>
                <a:srgbClr val="60C2A3"/>
              </a:buClr>
              <a:buFont typeface="Wingdings" pitchFamily="2" charset="2"/>
              <a:buChar char="v"/>
            </a:pPr>
            <a:r>
              <a:rPr lang="en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الميزة الرئيسية # 2 / فائدتها</a:t>
            </a:r>
          </a:p>
          <a:p>
            <a:pPr marL="285750" indent="-285750" algn="r" rtl="1">
              <a:buClr>
                <a:srgbClr val="60C2A3"/>
              </a:buClr>
              <a:buFont typeface="Wingdings" pitchFamily="2" charset="2"/>
              <a:buChar char="v"/>
            </a:pPr>
            <a:endParaRPr lang="en-SA" sz="1600" dirty="0">
              <a:solidFill>
                <a:srgbClr val="445090"/>
              </a:solidFill>
              <a:effectLst/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  <a:p>
            <a:pPr marL="285750" indent="-285750" algn="r" rtl="1">
              <a:buClr>
                <a:srgbClr val="60C2A3"/>
              </a:buClr>
              <a:buFont typeface="Wingdings" pitchFamily="2" charset="2"/>
              <a:buChar char="v"/>
            </a:pPr>
            <a:r>
              <a:rPr lang="en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الميزة الرئيسية # 3 / فائدتها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35CF1-BFA7-C8E7-A2AE-14D1FBB18F01}"/>
              </a:ext>
            </a:extLst>
          </p:cNvPr>
          <p:cNvSpPr txBox="1"/>
          <p:nvPr/>
        </p:nvSpPr>
        <p:spPr>
          <a:xfrm>
            <a:off x="791737" y="4843922"/>
            <a:ext cx="8586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>
              <a:buClr>
                <a:srgbClr val="60C2A3"/>
              </a:buClr>
            </a:pPr>
            <a:r>
              <a:rPr lang="ar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الهدف الأساسي:</a:t>
            </a:r>
          </a:p>
          <a:p>
            <a:pPr marL="0" algn="r" defTabSz="914400" rtl="0" eaLnBrk="1" latinLnBrk="0" hangingPunct="1">
              <a:buClr>
                <a:srgbClr val="60C2A3"/>
              </a:buClr>
            </a:pPr>
            <a:endParaRPr lang="ar-SA" sz="1600" dirty="0">
              <a:solidFill>
                <a:srgbClr val="445090"/>
              </a:solidFill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  <a:p>
            <a:pPr marL="0" algn="r" defTabSz="914400" rtl="0" eaLnBrk="1" latinLnBrk="0" hangingPunct="1">
              <a:buClr>
                <a:srgbClr val="60C2A3"/>
              </a:buClr>
            </a:pPr>
            <a:r>
              <a:rPr lang="ar-SA" sz="1600" dirty="0">
                <a:solidFill>
                  <a:srgbClr val="445090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الهدف الثانوي:</a:t>
            </a:r>
            <a:endParaRPr lang="en-SA" sz="1600" dirty="0">
              <a:solidFill>
                <a:srgbClr val="445090"/>
              </a:solidFill>
              <a:effectLst/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40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04486"/>
              </p:ext>
            </p:extLst>
          </p:nvPr>
        </p:nvGraphicFramePr>
        <p:xfrm>
          <a:off x="646772" y="1204332"/>
          <a:ext cx="10220417" cy="3877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77">
                  <a:extLst>
                    <a:ext uri="{9D8B030D-6E8A-4147-A177-3AD203B41FA5}">
                      <a16:colId xmlns:a16="http://schemas.microsoft.com/office/drawing/2014/main" val="2753551075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172263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1480087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92502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حالات وقصص النجاح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ماهي الحالات السابقة التي حقق منتجك أثر عالي عليها؟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الرسالة الأساسية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كيف تعرف نفسك في السوق؟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قيمة المنتج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كيف يحل منتجك المشاكل؟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نقاط الألم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0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 هي المشاكل التي ستقوم بحلها؟</a:t>
                      </a:r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834"/>
                  </a:ext>
                </a:extLst>
              </a:tr>
              <a:tr h="12925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1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62170"/>
                  </a:ext>
                </a:extLst>
              </a:tr>
              <a:tr h="12925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2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0" eaLnBrk="1" latinLnBrk="0" hangingPunct="1"/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35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40476"/>
              </p:ext>
            </p:extLst>
          </p:nvPr>
        </p:nvGraphicFramePr>
        <p:xfrm>
          <a:off x="646772" y="1204332"/>
          <a:ext cx="10220417" cy="3877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77">
                  <a:extLst>
                    <a:ext uri="{9D8B030D-6E8A-4147-A177-3AD203B41FA5}">
                      <a16:colId xmlns:a16="http://schemas.microsoft.com/office/drawing/2014/main" val="2753551075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172263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1480087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925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3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  <a:p>
                      <a:pPr marL="0" algn="ctr" defTabSz="914400" rtl="0" eaLnBrk="1" latinLnBrk="0" hangingPunct="1"/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834"/>
                  </a:ext>
                </a:extLst>
              </a:tr>
              <a:tr h="12925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الفئة المستهدفة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4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62170"/>
                  </a:ext>
                </a:extLst>
              </a:tr>
              <a:tr h="129250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استراتيجية المبيعات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54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30357"/>
              </p:ext>
            </p:extLst>
          </p:nvPr>
        </p:nvGraphicFramePr>
        <p:xfrm>
          <a:off x="646772" y="1204332"/>
          <a:ext cx="10220417" cy="129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77">
                  <a:extLst>
                    <a:ext uri="{9D8B030D-6E8A-4147-A177-3AD203B41FA5}">
                      <a16:colId xmlns:a16="http://schemas.microsoft.com/office/drawing/2014/main" val="2753551075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172263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1480087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9250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sz="1400" b="0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استراتيجية التسعير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191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046C21-0E06-3609-CF1E-DA93A7C5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79542"/>
              </p:ext>
            </p:extLst>
          </p:nvPr>
        </p:nvGraphicFramePr>
        <p:xfrm>
          <a:off x="646772" y="2714720"/>
          <a:ext cx="10220418" cy="260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602">
                  <a:extLst>
                    <a:ext uri="{9D8B030D-6E8A-4147-A177-3AD203B41FA5}">
                      <a16:colId xmlns:a16="http://schemas.microsoft.com/office/drawing/2014/main" val="826195604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4286880306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3291727912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2251381266"/>
                    </a:ext>
                  </a:extLst>
                </a:gridCol>
                <a:gridCol w="1031511">
                  <a:extLst>
                    <a:ext uri="{9D8B030D-6E8A-4147-A177-3AD203B41FA5}">
                      <a16:colId xmlns:a16="http://schemas.microsoft.com/office/drawing/2014/main" val="144936681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6440350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4215626239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602029372"/>
                    </a:ext>
                  </a:extLst>
                </a:gridCol>
                <a:gridCol w="1432245">
                  <a:extLst>
                    <a:ext uri="{9D8B030D-6E8A-4147-A177-3AD203B41FA5}">
                      <a16:colId xmlns:a16="http://schemas.microsoft.com/office/drawing/2014/main" val="3119229044"/>
                    </a:ext>
                  </a:extLst>
                </a:gridCol>
              </a:tblGrid>
              <a:tr h="5219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مارس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فبراير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يناير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ديسمبر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نوفمبر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أكتوبر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سبتمبر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أغسطس</a:t>
                      </a:r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خطة التسويق والمبيعات</a:t>
                      </a:r>
                      <a:endParaRPr lang="en-SA" sz="1400" b="1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3974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حملات تسويقية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9602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التفعيل الميداني عبر لوحات الشوارع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929204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التسويق عبر المؤثرين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51794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تحسين الظهور في محرك البحث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5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0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046C21-0E06-3609-CF1E-DA93A7C5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75603"/>
              </p:ext>
            </p:extLst>
          </p:nvPr>
        </p:nvGraphicFramePr>
        <p:xfrm>
          <a:off x="646772" y="1204332"/>
          <a:ext cx="10220418" cy="419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602">
                  <a:extLst>
                    <a:ext uri="{9D8B030D-6E8A-4147-A177-3AD203B41FA5}">
                      <a16:colId xmlns:a16="http://schemas.microsoft.com/office/drawing/2014/main" val="826195604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4286880306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3291727912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2251381266"/>
                    </a:ext>
                  </a:extLst>
                </a:gridCol>
                <a:gridCol w="1031511">
                  <a:extLst>
                    <a:ext uri="{9D8B030D-6E8A-4147-A177-3AD203B41FA5}">
                      <a16:colId xmlns:a16="http://schemas.microsoft.com/office/drawing/2014/main" val="144936681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6440350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4215626239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602029372"/>
                    </a:ext>
                  </a:extLst>
                </a:gridCol>
                <a:gridCol w="1432245">
                  <a:extLst>
                    <a:ext uri="{9D8B030D-6E8A-4147-A177-3AD203B41FA5}">
                      <a16:colId xmlns:a16="http://schemas.microsoft.com/office/drawing/2014/main" val="3119229044"/>
                    </a:ext>
                  </a:extLst>
                </a:gridCol>
              </a:tblGrid>
              <a:tr h="5219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مارس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فبراير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يناير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ديسمبر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نوفمبر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أكتوبر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سبتمبر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أغسطس</a:t>
                      </a:r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خطة التسويق والمبيعات</a:t>
                      </a:r>
                      <a:endParaRPr lang="en-SA" sz="1400" b="1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3974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الترويج المدفوع عبر القنوات الالكترونية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9602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تحسين التواصل بالموقع الالكتروني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929204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إقامة الفعاليات (معارض، ندوات، مؤتمرات، ... الخ)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51794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الحضور والمشاركة في الفعاليات (معارض، ندوات، مؤتمرات، ... الخ)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54830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رعاية فعاليات (معارض، ندوات، مؤتمرات، ... الخ)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81483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إقامة الدورات التدريبية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10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59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046C21-0E06-3609-CF1E-DA93A7C5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30882"/>
              </p:ext>
            </p:extLst>
          </p:nvPr>
        </p:nvGraphicFramePr>
        <p:xfrm>
          <a:off x="646772" y="1204332"/>
          <a:ext cx="10220418" cy="41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602">
                  <a:extLst>
                    <a:ext uri="{9D8B030D-6E8A-4147-A177-3AD203B41FA5}">
                      <a16:colId xmlns:a16="http://schemas.microsoft.com/office/drawing/2014/main" val="826195604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4286880306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3291727912"/>
                    </a:ext>
                  </a:extLst>
                </a:gridCol>
                <a:gridCol w="1135602">
                  <a:extLst>
                    <a:ext uri="{9D8B030D-6E8A-4147-A177-3AD203B41FA5}">
                      <a16:colId xmlns:a16="http://schemas.microsoft.com/office/drawing/2014/main" val="2251381266"/>
                    </a:ext>
                  </a:extLst>
                </a:gridCol>
                <a:gridCol w="1031511">
                  <a:extLst>
                    <a:ext uri="{9D8B030D-6E8A-4147-A177-3AD203B41FA5}">
                      <a16:colId xmlns:a16="http://schemas.microsoft.com/office/drawing/2014/main" val="144936681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6440350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4215626239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602029372"/>
                    </a:ext>
                  </a:extLst>
                </a:gridCol>
                <a:gridCol w="1432245">
                  <a:extLst>
                    <a:ext uri="{9D8B030D-6E8A-4147-A177-3AD203B41FA5}">
                      <a16:colId xmlns:a16="http://schemas.microsoft.com/office/drawing/2014/main" val="3119229044"/>
                    </a:ext>
                  </a:extLst>
                </a:gridCol>
              </a:tblGrid>
              <a:tr h="5219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مارس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فبراير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يناير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ديسمبر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نوفمبر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أكتوبر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سبتمبر</a:t>
                      </a:r>
                      <a:endParaRPr lang="en-SA" dirty="0"/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>
                          <a:solidFill>
                            <a:srgbClr val="445090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أغسطس</a:t>
                      </a:r>
                      <a:endParaRPr lang="en-SA" dirty="0">
                        <a:solidFill>
                          <a:srgbClr val="445090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خطة التسويق والمبيعات</a:t>
                      </a:r>
                      <a:endParaRPr lang="en-SA" sz="1400" b="1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3974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إنشاء مدونة الكترونية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9602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إنشاء برنامج سفراء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929204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منح الهدايا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517945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إنشاء فيلم قصير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54830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إقامة الشراكات مع الجهات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814837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2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توفير العروض أو عمل مشاريع استثمارية</a:t>
                      </a:r>
                      <a:endParaRPr lang="en-SA" sz="12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109743"/>
                  </a:ext>
                </a:extLst>
              </a:tr>
              <a:tr h="52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SA" dirty="0"/>
                    </a:p>
                  </a:txBody>
                  <a:tcPr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1100" b="1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Times New Roman" panose="02020603050405020304" pitchFamily="18" charset="0"/>
                          <a:cs typeface="FS Albert Arabic" panose="020B0503040502020804" pitchFamily="34" charset="-78"/>
                        </a:rPr>
                        <a:t>عمل أدلة إرشادية وملفات تعريفية</a:t>
                      </a:r>
                      <a:endParaRPr lang="en-SA" sz="1100" b="1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45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04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350</Words>
  <Application>Microsoft Macintosh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FS Albert Arabic</vt:lpstr>
      <vt:lpstr>FS Albert Arabic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 Yousef</dc:creator>
  <cp:lastModifiedBy>Leena Bogari</cp:lastModifiedBy>
  <cp:revision>74</cp:revision>
  <dcterms:created xsi:type="dcterms:W3CDTF">2022-09-14T10:49:31Z</dcterms:created>
  <dcterms:modified xsi:type="dcterms:W3CDTF">2024-03-17T22:26:19Z</dcterms:modified>
</cp:coreProperties>
</file>